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321"/>
    <a:srgbClr val="996633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4E02B-0AB1-4885-8643-1CC29D38BCE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E27A-7D31-4E22-967B-DD710E1B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2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75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0912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75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0912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6062" cy="3133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75" name="Rectangle 2"/>
          <p:cNvSpPr>
            <a:spLocks noChangeArrowheads="1"/>
          </p:cNvSpPr>
          <p:nvPr>
            <p:ph type="body"/>
          </p:nvPr>
        </p:nvSpPr>
        <p:spPr>
          <a:xfrm>
            <a:off x="1046163" y="4352925"/>
            <a:ext cx="4760912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600" y="322276"/>
            <a:ext cx="5489575" cy="253682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Проблематика и жанр </a:t>
            </a:r>
            <a:r>
              <a:rPr lang="ru-RU" sz="36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поэмы </a:t>
            </a:r>
            <a:r>
              <a:rPr lang="ru-RU" sz="36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Н.А. Некрасова </a:t>
            </a:r>
            <a:r>
              <a:rPr lang="ru-RU" sz="36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Кому на Руси жить хорошо»</a:t>
            </a:r>
            <a:endParaRPr lang="ru-RU" sz="3600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7340" y="2895600"/>
            <a:ext cx="3832260" cy="2260315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«Народ освобождён, </a:t>
            </a:r>
            <a:endParaRPr lang="ru-RU" sz="2000" i="1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i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счастлив ли народ?»</a:t>
            </a:r>
            <a:endParaRPr lang="ru-RU" sz="2000" i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артинки по запросу поэмы Н.А. Некрасова «Кому на Руси жить хорошо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20680" r="52966" b="12644"/>
          <a:stretch/>
        </p:blipFill>
        <p:spPr bwMode="auto">
          <a:xfrm>
            <a:off x="1595063" y="3050151"/>
            <a:ext cx="3482940" cy="3708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1228"/>
            <a:ext cx="1978025" cy="291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Жанр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71600"/>
            <a:ext cx="7086600" cy="4572000"/>
          </a:xfrm>
        </p:spPr>
        <p:txBody>
          <a:bodyPr>
            <a:normAutofit/>
          </a:bodyPr>
          <a:lstStyle/>
          <a:p>
            <a:pPr marL="0" indent="452438">
              <a:buNone/>
            </a:pPr>
            <a:r>
              <a:rPr lang="ru-RU" sz="28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Поэма</a:t>
            </a:r>
            <a:r>
              <a:rPr lang="ru-RU" sz="28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 – лиро-эпический жанр большого объёма.</a:t>
            </a:r>
          </a:p>
          <a:p>
            <a:pPr marL="0" indent="452438">
              <a:buNone/>
            </a:pPr>
            <a:r>
              <a:rPr lang="ru-RU" sz="28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Эпопея</a:t>
            </a:r>
            <a:r>
              <a:rPr lang="ru-RU" sz="28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 – художественное произведение, в котором отражаются целые эпохи в жизни страны и народа</a:t>
            </a:r>
            <a:r>
              <a:rPr lang="ru-RU" sz="28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2438">
              <a:buNone/>
            </a:pPr>
            <a:endParaRPr lang="ru-RU" sz="2800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r>
              <a:rPr lang="ru-RU" sz="2800" b="1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Какую эпоху освещает Некрасов?</a:t>
            </a:r>
          </a:p>
          <a:p>
            <a:pPr marL="0" indent="0">
              <a:buNone/>
            </a:pPr>
            <a:endParaRPr lang="ru-RU" sz="2800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64560"/>
            <a:ext cx="6781800" cy="10636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Манифест и Положение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600" y="1371600"/>
            <a:ext cx="4876800" cy="4495800"/>
          </a:xfrm>
        </p:spPr>
        <p:txBody>
          <a:bodyPr>
            <a:normAutofit/>
          </a:bodyPr>
          <a:lstStyle/>
          <a:p>
            <a:pPr marL="0" indent="452438">
              <a:buNone/>
            </a:pPr>
            <a:r>
              <a:rPr lang="ru-RU" sz="24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19 февраля 1861 г. Александр II издал Манифест </a:t>
            </a:r>
            <a:r>
              <a:rPr lang="ru-RU" sz="24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об отмене крепостного </a:t>
            </a:r>
            <a:r>
              <a:rPr lang="ru-RU" sz="24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права. </a:t>
            </a:r>
            <a:endParaRPr lang="ru-RU" sz="2400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r>
              <a:rPr lang="ru-RU" sz="24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Крестьянам </a:t>
            </a:r>
            <a:r>
              <a:rPr lang="ru-RU" sz="24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обещали личную свободу и право распоряжаться своим имуществом. Земля признавалась собственностью помещиков. </a:t>
            </a:r>
            <a:endParaRPr lang="ru-RU" sz="2400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r>
              <a:rPr lang="ru-RU" sz="24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Крестьяне </a:t>
            </a:r>
            <a:r>
              <a:rPr lang="ru-RU" sz="24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должны были выкупать у помещика землю.</a:t>
            </a:r>
            <a:endParaRPr lang="ru-RU" sz="2400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endParaRPr lang="ru-RU" sz="2400" b="1" i="1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797033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400" y="2875002"/>
            <a:ext cx="1509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endParaRPr lang="ru-RU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10636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Как же воспринял Н.А. Некрасов </a:t>
            </a:r>
            <a:r>
              <a:rPr lang="ru-RU" sz="28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реформу?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333500"/>
            <a:ext cx="7239000" cy="1866900"/>
          </a:xfrm>
        </p:spPr>
        <p:txBody>
          <a:bodyPr>
            <a:normAutofit/>
          </a:bodyPr>
          <a:lstStyle/>
          <a:p>
            <a:pPr marL="0" indent="452438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Н.А. Некрасов еще в день опубликования Манифеста понял, что народ </a:t>
            </a:r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обманут.</a:t>
            </a:r>
          </a:p>
          <a:p>
            <a:pPr marL="0" indent="452438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Чернышевский</a:t>
            </a:r>
            <a:r>
              <a:rPr lang="ru-RU" sz="2000" i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«В день объявления воли я </a:t>
            </a:r>
            <a:r>
              <a:rPr lang="ru-RU" sz="2000" i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… застал 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его в кровати. Он был крайне </a:t>
            </a:r>
            <a:r>
              <a:rPr lang="ru-RU" sz="2000" i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подавлен… 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мне пришлось успокаивать даже его». </a:t>
            </a:r>
            <a:endParaRPr lang="ru-RU" sz="2000" i="1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5810250" cy="3333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4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609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Замысел поэмы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333500"/>
            <a:ext cx="7239000" cy="1866900"/>
          </a:xfrm>
        </p:spPr>
        <p:txBody>
          <a:bodyPr>
            <a:normAutofit/>
          </a:bodyPr>
          <a:lstStyle/>
          <a:p>
            <a:pPr marL="0" indent="452438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Поэма была начата вскоре после Крестьянской реформы. </a:t>
            </a:r>
            <a:endParaRPr lang="ru-RU" sz="2000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r>
              <a:rPr lang="ru-RU" sz="20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 – изображение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обездоленных крестьянских низов, среди </a:t>
            </a:r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которых нет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счастливого. </a:t>
            </a:r>
            <a:endParaRPr lang="ru-RU" sz="2000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2438">
              <a:buNone/>
            </a:pPr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Поиски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счастливого среди верхов общества были для Некрасова лишь 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композиционным приемом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 descr="Картинки по запросу поэмы Н.А. Некрасова «Кому на Руси жить хорош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486400" cy="25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6096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История создания поэмы и ее композиция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7239000" cy="1828800"/>
          </a:xfrm>
        </p:spPr>
        <p:txBody>
          <a:bodyPr>
            <a:normAutofit fontScale="85000" lnSpcReduction="20000"/>
          </a:bodyPr>
          <a:lstStyle/>
          <a:p>
            <a:pPr marL="0" indent="452438" algn="just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Поэт работал над поэмой </a:t>
            </a:r>
            <a:r>
              <a:rPr lang="ru-RU" sz="20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1863 по 1877 год, около 14 лет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. Поэма осталась </a:t>
            </a:r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незавершенной.</a:t>
            </a:r>
          </a:p>
          <a:p>
            <a:pPr marL="0" indent="452438" algn="just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Начата не позднее 1863 года.  </a:t>
            </a:r>
          </a:p>
          <a:p>
            <a:pPr marL="0" indent="452438" algn="just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Под главой «Помещик» дата — 1865 год.  </a:t>
            </a:r>
          </a:p>
          <a:p>
            <a:pPr marL="0" indent="452438" algn="just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«Последыш» -  1872 год.  </a:t>
            </a:r>
          </a:p>
          <a:p>
            <a:pPr marL="0" indent="452438" algn="just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«Крестьянка» - 1873 год.  </a:t>
            </a:r>
          </a:p>
          <a:p>
            <a:pPr marL="0" indent="452438" algn="just">
              <a:buNone/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«Пир на весь мир» - 1877 год.</a:t>
            </a:r>
          </a:p>
          <a:p>
            <a:pPr marL="0" indent="452438" algn="just">
              <a:buNone/>
            </a:pPr>
            <a:endParaRPr lang="ru-RU" sz="2000" b="1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поэмы Н.А. Некрасова «Кому на Руси жить хорош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95600"/>
            <a:ext cx="2628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04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2438" algn="just"/>
            <a:r>
              <a:rPr lang="ru-RU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Композиция</a:t>
            </a:r>
            <a:r>
              <a:rPr lang="ru-RU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 произведения строится по законам классической эпопеи: состоит из отдельных частей и глав, связанных </a:t>
            </a:r>
            <a:r>
              <a:rPr lang="ru-RU" b="1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мотивом дороги</a:t>
            </a:r>
            <a:r>
              <a:rPr lang="ru-RU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66800" y="105809"/>
            <a:ext cx="6934200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lnSpc>
                <a:spcPct val="89000"/>
              </a:lnSpc>
              <a:spcBef>
                <a:spcPts val="4125"/>
              </a:spcBef>
            </a:pPr>
            <a:r>
              <a:rPr lang="ru-RU" sz="36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Композиция «календарная</a:t>
            </a:r>
            <a:r>
              <a:rPr lang="ru-RU" sz="36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66800" y="914399"/>
            <a:ext cx="7086600" cy="31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«Пролог» -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весна (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птицы вьют гнёзда, кукует кукушка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)‏</a:t>
            </a:r>
          </a:p>
          <a:p>
            <a:pPr eaLnBrk="1" hangingPunct="1"/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«Поп» -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А время уж </a:t>
            </a:r>
            <a:r>
              <a:rPr lang="ru-RU" sz="2000" i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не раннее, подходит 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месяц май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«Сельская </a:t>
            </a:r>
            <a:r>
              <a:rPr lang="ru-RU" sz="2000" b="1" dirty="0" err="1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ярмонка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«Лишь на Николу вешнего погода </a:t>
            </a:r>
            <a:r>
              <a:rPr lang="ru-RU" sz="2000" i="1" dirty="0" err="1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поуставилась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 (9 мая по старому стилю)‏</a:t>
            </a:r>
          </a:p>
          <a:p>
            <a:pPr eaLnBrk="1" hangingPunct="1"/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 «Последыш»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«Петровки. Время жаркое. В разгаре сенокос»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(12 июля)‏</a:t>
            </a:r>
          </a:p>
          <a:p>
            <a:pPr eaLnBrk="1" hangingPunct="1"/>
            <a:r>
              <a:rPr lang="ru-RU" sz="20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«Пир на весь мир» </a:t>
            </a:r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- сенокос кончается ‏</a:t>
            </a:r>
          </a:p>
          <a:p>
            <a:pPr eaLnBrk="1" hangingPunct="1"/>
            <a:r>
              <a:rPr lang="ru-RU" sz="20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Крестьянка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» - жатва </a:t>
            </a:r>
          </a:p>
          <a:p>
            <a:pPr eaLnBrk="1" hangingPunct="1"/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Задуманная 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петербургская часть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должна была происходить в зимнее время	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79" y="4191000"/>
            <a:ext cx="7315200" cy="2340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9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66800" y="105809"/>
            <a:ext cx="6934200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lnSpc>
                <a:spcPct val="89000"/>
              </a:lnSpc>
              <a:spcBef>
                <a:spcPts val="4125"/>
              </a:spcBef>
            </a:pPr>
            <a:r>
              <a:rPr lang="ru-RU" sz="36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36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пространство</a:t>
            </a:r>
            <a:endParaRPr lang="ru-RU" sz="3600" b="1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41798" y="1426297"/>
            <a:ext cx="7086600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происходит действие? </a:t>
            </a:r>
            <a:endParaRPr lang="ru-RU" sz="2000" b="1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чем говорят названия губерний, уездов, волостей, деревень? </a:t>
            </a:r>
            <a:endParaRPr lang="ru-RU" sz="2000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33900" y="715436"/>
            <a:ext cx="36195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eaLnBrk="1" hangingPunct="1">
              <a:lnSpc>
                <a:spcPct val="72000"/>
              </a:lnSpc>
            </a:pP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Зрелище бедствий народных</a:t>
            </a:r>
          </a:p>
          <a:p>
            <a:pPr eaLnBrk="1" hangingPunct="1">
              <a:lnSpc>
                <a:spcPct val="72000"/>
              </a:lnSpc>
            </a:pP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Невыносимо, мой друг!...</a:t>
            </a:r>
          </a:p>
          <a:p>
            <a:pPr algn="r" eaLnBrk="1" hangingPunct="1">
              <a:lnSpc>
                <a:spcPct val="72000"/>
              </a:lnSpc>
            </a:pP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           Н.А. Некрасов</a:t>
            </a:r>
          </a:p>
          <a:p>
            <a:pPr eaLnBrk="1" hangingPunct="1">
              <a:lnSpc>
                <a:spcPct val="72000"/>
              </a:lnSpc>
            </a:pPr>
            <a:endParaRPr lang="en-GB" sz="2000" i="1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 b="5268"/>
          <a:stretch/>
        </p:blipFill>
        <p:spPr bwMode="auto">
          <a:xfrm>
            <a:off x="3683271" y="2286000"/>
            <a:ext cx="546072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52755" y="3505200"/>
            <a:ext cx="3297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eaLnBrk="1" hangingPunct="1">
              <a:lnSpc>
                <a:spcPct val="79000"/>
              </a:lnSpc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Подтянутая губерния</a:t>
            </a:r>
          </a:p>
          <a:p>
            <a:pPr eaLnBrk="1" hangingPunct="1">
              <a:lnSpc>
                <a:spcPct val="79000"/>
              </a:lnSpc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Терпигорев уезд</a:t>
            </a:r>
          </a:p>
          <a:p>
            <a:pPr eaLnBrk="1" hangingPunct="1">
              <a:lnSpc>
                <a:spcPct val="79000"/>
              </a:lnSpc>
            </a:pP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Пустопорожняя волость</a:t>
            </a:r>
          </a:p>
          <a:p>
            <a:pPr eaLnBrk="1" hangingPunct="1">
              <a:lnSpc>
                <a:spcPct val="79000"/>
              </a:lnSpc>
            </a:pPr>
            <a:endParaRPr lang="en-GB" sz="2000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0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66800" y="105809"/>
            <a:ext cx="6934200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algn="ctr" eaLnBrk="1" hangingPunct="1">
              <a:lnSpc>
                <a:spcPct val="89000"/>
              </a:lnSpc>
              <a:spcBef>
                <a:spcPts val="4125"/>
              </a:spcBef>
            </a:pPr>
            <a:r>
              <a:rPr lang="ru-RU" sz="36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сюжете</a:t>
            </a:r>
            <a:endParaRPr lang="ru-RU" sz="3600" b="1" dirty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086600" cy="31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mincho" charset="0"/>
                <a:cs typeface="msmincho" charset="0"/>
              </a:defRPr>
            </a:lvl9pPr>
          </a:lstStyle>
          <a:p>
            <a:pPr indent="452438" algn="just" eaLnBrk="1" hangingPunct="1"/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Сюжет 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близок к народным сказкам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о поисках мужиками-правдоискателями счастливого человека. </a:t>
            </a:r>
            <a:endParaRPr lang="ru-RU" sz="2000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438" algn="just" eaLnBrk="1" hangingPunct="1"/>
            <a:r>
              <a:rPr lang="ru-RU" sz="2000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поэмы (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«В каком году – рассчитывай, в какой земле – угадывай…»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) напоминает 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сказочный зачин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438" algn="just" eaLnBrk="1" hangingPunct="1"/>
            <a:r>
              <a:rPr lang="ru-RU" sz="2000" b="1" dirty="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Семь </a:t>
            </a:r>
            <a:r>
              <a:rPr lang="ru-RU" sz="2000" b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мужиков 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из шести деревень «сошлись», заспорили (</a:t>
            </a:r>
            <a:r>
              <a:rPr lang="ru-RU" sz="2000" i="1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«Кому живется весело, вольготно на Руси?»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) и отправились на поиски по-настоящему счастливого человека</a:t>
            </a:r>
            <a:r>
              <a:rPr lang="ru-RU" sz="200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smtClean="0">
              <a:solidFill>
                <a:srgbClr val="65432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438" algn="just" eaLnBrk="1" hangingPunct="1"/>
            <a:r>
              <a:rPr lang="ru-RU" sz="2000" smtClean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2000" dirty="0">
                <a:solidFill>
                  <a:srgbClr val="654321"/>
                </a:solidFill>
                <a:latin typeface="Times New Roman" pitchFamily="18" charset="0"/>
                <a:cs typeface="Times New Roman" pitchFamily="18" charset="0"/>
              </a:rPr>
              <a:t>, что увидели странники во время путешествия по Руси, с кем встречались, кого выслушивали, и составляет содержание поэмы-эпопеи.</a:t>
            </a:r>
          </a:p>
        </p:txBody>
      </p:sp>
    </p:spTree>
    <p:extLst>
      <p:ext uri="{BB962C8B-B14F-4D97-AF65-F5344CB8AC3E}">
        <p14:creationId xmlns:p14="http://schemas.microsoft.com/office/powerpoint/2010/main" val="427643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427</Words>
  <Application>Microsoft Office PowerPoint</Application>
  <PresentationFormat>Экран (4:3)</PresentationFormat>
  <Paragraphs>50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Проблематика и жанр  поэмы Н.А. Некрасова  «Кому на Руси жить хорошо»</vt:lpstr>
      <vt:lpstr>Жанр </vt:lpstr>
      <vt:lpstr>Манифест и Положение </vt:lpstr>
      <vt:lpstr>Как же воспринял Н.А. Некрасов реформу? </vt:lpstr>
      <vt:lpstr>Замысел поэмы </vt:lpstr>
      <vt:lpstr>История создания поэмы и ее композиция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Татьяна</cp:lastModifiedBy>
  <cp:revision>8</cp:revision>
  <dcterms:created xsi:type="dcterms:W3CDTF">2013-10-20T14:54:06Z</dcterms:created>
  <dcterms:modified xsi:type="dcterms:W3CDTF">2016-12-04T10:49:03Z</dcterms:modified>
</cp:coreProperties>
</file>